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76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7" r:id="rId23"/>
    <p:sldId id="274" r:id="rId24"/>
    <p:sldId id="275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4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9.jpeg"/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9.jpeg"/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84b22a52?pid=07d7a9920&amp;color=0,0,0&amp;mp=1&amp;vtp=1&amp;bt=1&amp;bbb=1"/>
          <p:cNvSpPr/>
          <p:nvPr/>
        </p:nvSpPr>
        <p:spPr>
          <a:xfrm>
            <a:off x="832104" y="1080000"/>
            <a:ext cx="10533888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judge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/dʒʌdʒ/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.&amp;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.评价；评判；判断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.法官；审判员；裁判员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#40</a:t>
            </a:r>
            <a:endParaRPr lang="en-US" altLang="zh-CN" sz="1800" dirty="0"/>
          </a:p>
        </p:txBody>
      </p:sp>
      <p:pic>
        <p:nvPicPr>
          <p:cNvPr id="3" name="P_3_BD#684b22a52?pid=07d7a9920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57504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84b22a52?pid=07d7a9920&amp;color=0,0,0&amp;mp=1&amp;vtp=1&amp;bbb=1"/>
          <p:cNvSpPr/>
          <p:nvPr/>
        </p:nvSpPr>
        <p:spPr>
          <a:xfrm>
            <a:off x="832104" y="2006846"/>
            <a:ext cx="10533888" cy="2442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judge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sb/sth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评价某人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/某物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udging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from/by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来判断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udge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+从句判断/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认为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judge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据我判断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judge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ability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没见过他的作品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很难评价他的能力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Judging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accent,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从他的口音判断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他一定来自南方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#47</a:t>
            </a:r>
            <a:endParaRPr lang="en-US" altLang="zh-CN" sz="1800" dirty="0"/>
          </a:p>
        </p:txBody>
      </p:sp>
      <p:pic>
        <p:nvPicPr>
          <p:cNvPr id="5" name="P_3_BD#684b22a52?pid=07d7a9920&amp;color=0,0,0&amp;mp=1&amp;tib=255,255,255&amp;iip=7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85545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684b22a52?pid=07d7a9920&amp;color=0,0,0&amp;tib=255,255,255&amp;iip=8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241220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84b22a52?pid=07d7a9920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84b22a52?pid=07d7a9920&amp;color=0,0,0&amp;mp=1&amp;vtp=1&amp;bbb=1"/>
          <p:cNvSpPr/>
          <p:nvPr/>
        </p:nvSpPr>
        <p:spPr>
          <a:xfrm>
            <a:off x="832104" y="1518404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judgement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.判断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；评价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judgement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on/about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作出评价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judgement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outcome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现在就判断结果会怎样还为时过早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#51</a:t>
            </a:r>
            <a:endParaRPr lang="en-US" altLang="zh-CN" sz="1800" dirty="0"/>
          </a:p>
        </p:txBody>
      </p:sp>
      <p:pic>
        <p:nvPicPr>
          <p:cNvPr id="4" name="P_3_BD#684b22a52?pid=07d7a9920&amp;color=0,0,0&amp;mp=1&amp;tib=255,255,255&amp;iip=9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492939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684b22a52?pid=07d7a9920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969252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3_BD#684b22a52?pid=07d7a9920&amp;color=0,0,0&amp;mp=1&amp;vtp=1&amp;bbb=1&amp;hb=1"/>
          <p:cNvSpPr/>
          <p:nvPr/>
        </p:nvSpPr>
        <p:spPr>
          <a:xfrm>
            <a:off x="832104" y="32710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［全国甲2023］What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discovered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unwise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judge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appearance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们发现的是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仅仅通过外观来判断你吃的东西是不明智的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#53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84b22a52?pid=07d7a9920&amp;color=0,0,0&amp;mp=1&amp;vtp=1&amp;bt=1&amp;bbb=1"/>
          <p:cNvSpPr/>
          <p:nvPr/>
        </p:nvSpPr>
        <p:spPr>
          <a:xfrm>
            <a:off x="832104" y="1080000"/>
            <a:ext cx="10533888" cy="6318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/spɒt/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.看见；注意到；发现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.地点；处所；斑点；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污迹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  <a:p>
            <a:pPr>
              <a:lnSpc>
                <a:spcPts val="25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.detect;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notice;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#55</a:t>
            </a:r>
            <a:endParaRPr lang="en-US" altLang="zh-CN" sz="1800" dirty="0"/>
          </a:p>
        </p:txBody>
      </p:sp>
      <p:pic>
        <p:nvPicPr>
          <p:cNvPr id="3" name="P_3_BD#684b22a52?pid=07d7a9920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840919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84b22a52?pid=07d7a9920&amp;color=0,0,0&amp;mp=1&amp;vtp=1&amp;bbb=1"/>
          <p:cNvSpPr/>
          <p:nvPr/>
        </p:nvSpPr>
        <p:spPr>
          <a:xfrm>
            <a:off x="832104" y="2272719"/>
            <a:ext cx="10533888" cy="975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发现某人正在做某事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当场；在现场（=on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scene）；立即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spotted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sneaking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house.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她发现他正偷偷溜出房子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#59</a:t>
            </a:r>
            <a:endParaRPr lang="en-US" altLang="zh-CN" sz="1800" dirty="0"/>
          </a:p>
        </p:txBody>
      </p:sp>
      <p:pic>
        <p:nvPicPr>
          <p:cNvPr id="6" name="P_3_BD#684b22a52?pid=07d7a9920&amp;color=0,0,0&amp;tib=255,255,255&amp;iip=1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05208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3_BD#684b22a52?pid=07d7a992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3415719"/>
            <a:ext cx="84124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P_3_BD#684b22a52?pid=07d7a9920&amp;color=0,0,0&amp;vtp=1&amp;bbb=1&amp;hb=1"/>
          <p:cNvSpPr/>
          <p:nvPr/>
        </p:nvSpPr>
        <p:spPr>
          <a:xfrm>
            <a:off x="832104" y="3847519"/>
            <a:ext cx="10533888" cy="975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spot 作“地点”讲，用作定语从句的先行词时，从句如果缺少地点状语则用where引导定语从句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，从句如果缺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少主语或宾语则用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that/which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引导定语从句。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accident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happened.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这就是事故发生的地点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#62</a:t>
            </a:r>
            <a:endParaRPr lang="en-US" altLang="zh-CN" dirty="0"/>
          </a:p>
        </p:txBody>
      </p:sp>
      <p:pic>
        <p:nvPicPr>
          <p:cNvPr id="10" name="P_3_BD#684b22a52?pid=07d7a9920&amp;color=0,0,0&amp;tib=255,255,255&amp;iip=1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626887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P_3_BD#684b22a52?pid=07d7a992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4994171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3" name="P_3_BD#684b22a52?pid=07d7a9920&amp;color=0,0,0&amp;vtp=1&amp;bbb=1&amp;hb=1"/>
          <p:cNvSpPr/>
          <p:nvPr/>
        </p:nvSpPr>
        <p:spPr>
          <a:xfrm>
            <a:off x="832104" y="5409619"/>
            <a:ext cx="10533888" cy="6324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［全国新高考Ⅰ2022］I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spotted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David,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himself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5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side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fence.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我环顾四周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终于发现了戴维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他正独自站在栅栏旁边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#64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84b22a52?pid=07d7a9920&amp;color=0,0,0&amp;mp=1&amp;vtp=1&amp;bt=1&amp;bbb=1"/>
          <p:cNvSpPr/>
          <p:nvPr/>
        </p:nvSpPr>
        <p:spPr>
          <a:xfrm>
            <a:off x="832104" y="1080000"/>
            <a:ext cx="10533888" cy="155575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/ˈpeɪʃns/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.耐心；忍耐力；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毅力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.patient;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impatient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.patiently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.tolerance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endurance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反义词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.impatience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#68</a:t>
            </a:r>
            <a:endParaRPr lang="en-US" altLang="zh-CN" sz="1800" dirty="0"/>
          </a:p>
        </p:txBody>
      </p:sp>
      <p:pic>
        <p:nvPicPr>
          <p:cNvPr id="4" name="P_3_BD#684b22a52?pid=07d7a992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7472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684b22a52?pid=07d7a9920&amp;color=0,0,0&amp;vtp=1&amp;bbb=1"/>
          <p:cNvSpPr/>
          <p:nvPr/>
        </p:nvSpPr>
        <p:spPr>
          <a:xfrm>
            <a:off x="832104" y="3179056"/>
            <a:ext cx="10533888" cy="15563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耐心地（=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patiently）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有耐心（=be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patient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ose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/run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对某人失去耐心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explained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problem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patience/patiently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他耐心地解释了这个问题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#73</a:t>
            </a:r>
            <a:endParaRPr lang="en-US" altLang="zh-CN" sz="1800" dirty="0"/>
          </a:p>
        </p:txBody>
      </p:sp>
      <p:pic>
        <p:nvPicPr>
          <p:cNvPr id="6" name="P_3_BD#684b22a52?pid=07d7a9920&amp;color=0,0,0&amp;tib=255,255,255&amp;iip=1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522272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3_BD#684b22a52?pid=07d7a992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6008" y="4992807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P_3_BD#684b22a52?pid=07d7a9920&amp;color=0,0,0&amp;vtp=1&amp;bbb=1&amp;hb=1"/>
          <p:cNvSpPr/>
          <p:nvPr/>
        </p:nvSpPr>
        <p:spPr>
          <a:xfrm>
            <a:off x="832104" y="5274556"/>
            <a:ext cx="10533888" cy="7435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［全国二2025］I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feared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classmates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efforts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lose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patience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我担心我的同学可能会厌倦我的努力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甚至对我失去耐心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#75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84b22a52?pid=07d7a9920&amp;color=0,0,0&amp;mp=1&amp;vtp=1&amp;bt=1&amp;bbb=1"/>
          <p:cNvSpPr/>
          <p:nvPr/>
        </p:nvSpPr>
        <p:spPr>
          <a:xfrm>
            <a:off x="832104" y="1080000"/>
            <a:ext cx="10533888" cy="3467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即将或正要（做某事）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#76</a:t>
            </a:r>
            <a:endParaRPr lang="en-US" altLang="zh-CN" sz="1800" dirty="0"/>
          </a:p>
        </p:txBody>
      </p:sp>
      <p:pic>
        <p:nvPicPr>
          <p:cNvPr id="3" name="P_3_BD#684b22a52?pid=07d7a9920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561013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84b22a52?pid=07d7a9920&amp;color=0,0,0&amp;vtp=1&amp;bbb=1&amp;hb=1"/>
          <p:cNvSpPr/>
          <p:nvPr/>
        </p:nvSpPr>
        <p:spPr>
          <a:xfrm>
            <a:off x="832104" y="1992813"/>
            <a:ext cx="10533888" cy="11499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意为“正要做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这时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”，用于描述一个动作即将发生时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，另一个动作突然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出现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；不与表示将来的时间状语（如tomorrow、next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week等）连用，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侧重于描述眼下即将发生的情况。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rang.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我正要离开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这时电话响了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#79</a:t>
            </a:r>
            <a:endParaRPr lang="en-US" altLang="zh-CN" dirty="0"/>
          </a:p>
        </p:txBody>
      </p:sp>
      <p:pic>
        <p:nvPicPr>
          <p:cNvPr id="5" name="P_3_BD#684b22a52?pid=07d7a9920&amp;color=0,0,0&amp;tib=255,255,255&amp;iip=13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928581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684b22a52?pid=07d7a992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3234555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3_BD#684b22a52?pid=07d7a9920&amp;color=0,0,0&amp;vtp=1&amp;bbb=1"/>
          <p:cNvSpPr/>
          <p:nvPr/>
        </p:nvSpPr>
        <p:spPr>
          <a:xfrm>
            <a:off x="832104" y="3666354"/>
            <a:ext cx="10533888" cy="23691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正在做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这时（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突然）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point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正要做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这时（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突然）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刚做完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这时（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突然）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point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classmates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cheering—he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kept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running.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汤姆正要放弃比赛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这时突然听到同学们的加油声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他继续跑了下去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heavily.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我们刚搭好帐篷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这时突然下起了大雨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#85</a:t>
            </a:r>
            <a:endParaRPr lang="en-US" altLang="zh-CN" sz="1800" dirty="0"/>
          </a:p>
        </p:txBody>
      </p:sp>
      <p:pic>
        <p:nvPicPr>
          <p:cNvPr id="9" name="P_3_BD#684b22a52?pid=07d7a9920&amp;color=0,0,0&amp;tib=255,255,255&amp;iip=14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5052337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P_3_BD#684b22a52?pid=07d7a9920&amp;color=0,0,0&amp;tib=255,255,255&amp;iip=1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582900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84b22a52?pid=07d7a9920&amp;color=0,0,0&amp;mp=1&amp;vtp=1&amp;bt=1&amp;bbb=1"/>
          <p:cNvSpPr/>
          <p:nvPr/>
        </p:nvSpPr>
        <p:spPr>
          <a:xfrm>
            <a:off x="832104" y="1080000"/>
            <a:ext cx="10533888" cy="77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以防；以防万一；如果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；假使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义短语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#87</a:t>
            </a:r>
            <a:endParaRPr lang="en-US" altLang="zh-CN" sz="1800" dirty="0"/>
          </a:p>
        </p:txBody>
      </p:sp>
      <p:pic>
        <p:nvPicPr>
          <p:cNvPr id="3" name="P_3_BD#684b22a52?pid=07d7a992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9852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84b22a52?pid=07d7a9920&amp;color=0,0,0&amp;vtp=1&amp;bbb=1"/>
          <p:cNvSpPr/>
          <p:nvPr/>
        </p:nvSpPr>
        <p:spPr>
          <a:xfrm>
            <a:off x="832104" y="2417056"/>
            <a:ext cx="10533888" cy="2442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意为“以防；以防万一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”，强调提前做好准备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train.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你最好早点出发以防误了火车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②意为“如果；假使”，引导条件状语从句，相当于if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（=If）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arrives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please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wait.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如果他在我回来之前到了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请让他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等一下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#93</a:t>
            </a:r>
            <a:endParaRPr lang="en-US" altLang="zh-CN" sz="1800" dirty="0"/>
          </a:p>
        </p:txBody>
      </p:sp>
      <p:pic>
        <p:nvPicPr>
          <p:cNvPr id="5" name="P_3_BD#684b22a52?pid=07d7a9920&amp;color=0,0,0&amp;tib=255,255,255&amp;iip=16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41730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3_BD#684b22a52?pid=07d7a9920&amp;color=0,0,0&amp;tib=255,255,255&amp;iip=17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24026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84b22a52?pid=07d7a9920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84b22a52?pid=07d7a9920&amp;color=0,0,0&amp;mp=1&amp;vtp=1&amp;bbb=1"/>
          <p:cNvSpPr/>
          <p:nvPr/>
        </p:nvSpPr>
        <p:spPr>
          <a:xfrm>
            <a:off x="832104" y="1518404"/>
            <a:ext cx="10533888" cy="31438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of+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.如果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假使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无论如何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that/this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如果是那/这样的话；在那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/这种情况下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决不（若置于句首，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句子要用部分倒装）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是常有的事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judge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appearances—everyone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strengths.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我们决不该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以貌取人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每个人都有自己的优点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club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activities,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we'll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introduction.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我们俱乐部的活动通常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都是这样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我们会以简短的介绍开始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#101</a:t>
            </a:r>
            <a:endParaRPr lang="en-US" altLang="zh-CN" sz="1800" dirty="0"/>
          </a:p>
        </p:txBody>
      </p:sp>
      <p:pic>
        <p:nvPicPr>
          <p:cNvPr id="5" name="P_3_BD#684b22a52?pid=07d7a9920&amp;color=0,0,0&amp;tib=255,255,255&amp;iip=18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46172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684b22a52?pid=07d7a9920&amp;color=0,0,0&amp;tib=255,255,255&amp;iip=19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16949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3_BD#684b22a52?pid=07d7a992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81634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P_3_BD#684b22a52?pid=07d7a9920&amp;color=0,0,0&amp;vtp=1&amp;bbb=1"/>
          <p:cNvSpPr/>
          <p:nvPr/>
        </p:nvSpPr>
        <p:spPr>
          <a:xfrm>
            <a:off x="832104" y="5248140"/>
            <a:ext cx="10533888" cy="6546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case引导条件状语从句时，常用一般现在时表示将来，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不用一般将来时。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case后可接从句，in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of后只能接名词或名词短语。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#104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84b22a52?pid=07d7a9920&amp;color=0,0,0&amp;mp=1&amp;vtp=1&amp;bt=1&amp;bbb=1"/>
          <p:cNvSpPr/>
          <p:nvPr/>
        </p:nvSpPr>
        <p:spPr>
          <a:xfrm>
            <a:off x="832104" y="1080000"/>
            <a:ext cx="10533888" cy="77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hesitate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/ˈhezɪteɪt/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.犹豫；迟疑；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顾虑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.hesitant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#106</a:t>
            </a:r>
            <a:endParaRPr lang="en-US" altLang="zh-CN" sz="1800" dirty="0"/>
          </a:p>
        </p:txBody>
      </p:sp>
      <p:pic>
        <p:nvPicPr>
          <p:cNvPr id="3" name="P_3_BD#684b22a52?pid=07d7a9920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9852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84b22a52?pid=07d7a9920&amp;color=0,0,0&amp;mp=1&amp;vtp=1&amp;bbb=1"/>
          <p:cNvSpPr/>
          <p:nvPr/>
        </p:nvSpPr>
        <p:spPr>
          <a:xfrm>
            <a:off x="832104" y="2417056"/>
            <a:ext cx="10533888" cy="160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hesitate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about/over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犹豫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hesitate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犹豫做某事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hesitate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毫不犹豫做某事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hesitate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如果你需要帮助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别犹豫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尽管开口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#111</a:t>
            </a:r>
            <a:endParaRPr lang="en-US" altLang="zh-CN" sz="1800" dirty="0"/>
          </a:p>
        </p:txBody>
      </p:sp>
      <p:pic>
        <p:nvPicPr>
          <p:cNvPr id="6" name="P_3_BD#684b22a52?pid=07d7a9920&amp;color=0,0,0&amp;tib=255,255,255&amp;iip=2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803071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84b22a52?pid=07d7a9920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84b22a52?pid=07d7a9920&amp;color=0,0,0&amp;mp=1&amp;vtp=1&amp;bbb=1"/>
          <p:cNvSpPr/>
          <p:nvPr/>
        </p:nvSpPr>
        <p:spPr>
          <a:xfrm>
            <a:off x="832104" y="1518404"/>
            <a:ext cx="10533888" cy="2023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hesitation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.犹豫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hesitation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毫不犹豫地做某事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ithout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hesitation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毫不犹豫地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friendship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supporting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hesitation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trouble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comes.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真正的友谊意味着在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困难来临时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毫不犹豫地互相支持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#116</a:t>
            </a:r>
            <a:endParaRPr lang="en-US" altLang="zh-CN" sz="1800" dirty="0"/>
          </a:p>
        </p:txBody>
      </p:sp>
      <p:pic>
        <p:nvPicPr>
          <p:cNvPr id="4" name="P_3_BD#684b22a52?pid=07d7a9920&amp;color=0,0,0&amp;mp=1&amp;tib=255,255,255&amp;iip=2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94283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684b22a52?pid=07d7a9920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3747580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3_BD#684b22a52?pid=07d7a9920&amp;color=0,0,0&amp;mp=1&amp;vtp=1&amp;bbb=1&amp;hb=1"/>
          <p:cNvSpPr/>
          <p:nvPr/>
        </p:nvSpPr>
        <p:spPr>
          <a:xfrm>
            <a:off x="832104" y="40838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［全国新高考Ⅰ2022］He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hesitated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run.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他犹豫了一下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然后说他决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定不参加赛跑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#118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84b22a52?pid=07d7a9920&amp;color=0,0,0&amp;vtp=1&amp;bt=1&amp;bbb=1"/>
          <p:cNvSpPr/>
          <p:nvPr/>
        </p:nvSpPr>
        <p:spPr>
          <a:xfrm>
            <a:off x="832104" y="1080000"/>
            <a:ext cx="10533888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manner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/ˈmænə（r）/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.举止；行为方式；方法；［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.］礼貌；礼仪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#119</a:t>
            </a:r>
            <a:endParaRPr lang="en-US" altLang="zh-CN" sz="1800" dirty="0"/>
          </a:p>
        </p:txBody>
      </p:sp>
      <p:pic>
        <p:nvPicPr>
          <p:cNvPr id="3" name="P_3_BD#684b22a52?pid=07d7a992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57504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84b22a52?pid=07d7a9920&amp;color=0,0,0&amp;vtp=1&amp;bbb=1"/>
          <p:cNvSpPr/>
          <p:nvPr/>
        </p:nvSpPr>
        <p:spPr>
          <a:xfrm>
            <a:off x="832104" y="2006846"/>
            <a:ext cx="10533888" cy="36995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①表示“举止；行为方式”时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，常用单数形式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aggressive/a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manner  带着一副咄咄逼人的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／友好的样子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表示“礼貌；礼仪”时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，常用复数形式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good/bad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manners  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/没有礼貌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manners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做某事没有礼貌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manners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mouth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full.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嘴里塞满食物时说话是不礼貌的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③表示“方法；方式”时，常与介词in搭配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a（n）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manner  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方式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answered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businesslike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manner.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她回答时显出一副公事公办的样子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#129</a:t>
            </a:r>
            <a:endParaRPr lang="en-US" altLang="zh-CN" sz="1800" dirty="0"/>
          </a:p>
        </p:txBody>
      </p:sp>
      <p:pic>
        <p:nvPicPr>
          <p:cNvPr id="5" name="P_3_BD#684b22a52?pid=07d7a9920&amp;color=0,0,0&amp;tib=255,255,255&amp;iip=2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28979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3_BD#684b22a52?pid=07d7a9920&amp;color=0,0,0&amp;tib=255,255,255&amp;iip=23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5513761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7d7a9920.fixed?pid=fc8bdf6cc&amp;color=165,74,151&amp;vtp=1&amp;bbb=1"/>
          <p:cNvSpPr/>
          <p:nvPr/>
        </p:nvSpPr>
        <p:spPr>
          <a:xfrm>
            <a:off x="2386584" y="1618488"/>
            <a:ext cx="7223760" cy="92354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词汇攻略25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84b22a52?pid=07d7a992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5737" y="1511300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84b22a52?pid=07d7a9920&amp;color=0,0,0&amp;vtp=1&amp;bbb=1"/>
          <p:cNvSpPr/>
          <p:nvPr/>
        </p:nvSpPr>
        <p:spPr>
          <a:xfrm>
            <a:off x="832104" y="1511300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［浙江2022年1月］Find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combined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manner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找到以组合方式享受它们的方法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#131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84b22a52?pid=07d7a9920&amp;color=0,0,0&amp;mp=1&amp;vtp=1&amp;bt=1&amp;bbb=1"/>
          <p:cNvSpPr/>
          <p:nvPr/>
        </p:nvSpPr>
        <p:spPr>
          <a:xfrm>
            <a:off x="832104" y="1080000"/>
            <a:ext cx="10533888" cy="10890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/pəˈmɪt/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.&amp;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.允许；准许；使有可能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.许可证；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执照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.allow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.forbid;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prohibit;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ban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#134</a:t>
            </a:r>
            <a:endParaRPr lang="en-US" altLang="zh-CN" sz="1800" dirty="0"/>
          </a:p>
        </p:txBody>
      </p:sp>
      <p:pic>
        <p:nvPicPr>
          <p:cNvPr id="3" name="P_3_BD#684b22a52?pid=07d7a9920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290057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84b22a52?pid=07d7a9920&amp;color=0,0,0&amp;mp=1&amp;vtp=1&amp;bbb=1"/>
          <p:cNvSpPr/>
          <p:nvPr/>
        </p:nvSpPr>
        <p:spPr>
          <a:xfrm>
            <a:off x="832104" y="2721856"/>
            <a:ext cx="10533888" cy="33756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①作动词，表“允许；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准许”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ermit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允许某人做某事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ermit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允许做某事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/weather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permitting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时间/天气允许的话（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独立主格结构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rules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smoking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library.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规定不允许在图书馆吸烟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permitting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（=If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permits）,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sincerely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hope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participate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activity.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时间允许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我真诚地希望你可以参加这次的活动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②作名词，表“许可证；执照”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here.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你需要许可证才能在这里停车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#143</a:t>
            </a:r>
            <a:endParaRPr lang="en-US" altLang="zh-CN" sz="1800" dirty="0"/>
          </a:p>
        </p:txBody>
      </p:sp>
      <p:pic>
        <p:nvPicPr>
          <p:cNvPr id="5" name="P_3_BD#684b22a52?pid=07d7a9920&amp;color=0,0,0&amp;mp=1&amp;tib=255,255,255&amp;iip=24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397590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684b22a52?pid=07d7a9920&amp;color=0,0,0&amp;tib=255,255,255&amp;iip=2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770652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P_3_BD#684b22a52?pid=07d7a9920&amp;color=0,0,0&amp;tib=255,255,255&amp;iip=26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586894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84b22a52?pid=07d7a9920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84b22a52?pid=07d7a9920&amp;color=0,0,0&amp;mp=1&amp;vtp=1&amp;bbb=1"/>
          <p:cNvSpPr/>
          <p:nvPr/>
        </p:nvSpPr>
        <p:spPr>
          <a:xfrm>
            <a:off x="832104" y="1518404"/>
            <a:ext cx="10533888" cy="19024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permission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.准许；许可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；批准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ith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/without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（one's）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permission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得到/未经（某人的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）允许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permission=seek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permission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请求某人许可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（one's）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permission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得到（某人的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）允许做某事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parents'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permission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after-school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club.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她得到父母允许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加入了课外俱乐部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#149</a:t>
            </a:r>
            <a:endParaRPr lang="en-US" altLang="zh-CN" sz="1800" dirty="0"/>
          </a:p>
        </p:txBody>
      </p:sp>
      <p:pic>
        <p:nvPicPr>
          <p:cNvPr id="4" name="P_3_BD#684b22a52?pid=07d7a9920&amp;color=0,0,0&amp;mp=1&amp;tib=255,255,255&amp;iip=27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209345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684b22a52?pid=07d7a9920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3512304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3_BD#684b22a52?pid=07d7a9920&amp;color=0,0,0&amp;vtp=1&amp;bbb=1&amp;hb=1"/>
          <p:cNvSpPr/>
          <p:nvPr/>
        </p:nvSpPr>
        <p:spPr>
          <a:xfrm>
            <a:off x="832104" y="3944104"/>
            <a:ext cx="10533888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permit后接动词时，若宾语是人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用permit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sth；若表示“允许做某事”，用permit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，不能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permit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#151</a:t>
            </a:r>
            <a:endParaRPr lang="en-US" altLang="zh-CN" dirty="0"/>
          </a:p>
        </p:txBody>
      </p:sp>
      <p:pic>
        <p:nvPicPr>
          <p:cNvPr id="8" name="P_3_BD#684b22a52?pid=07d7a9920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795004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P_3_BD#684b22a52?pid=07d7a9920&amp;color=0,0,0&amp;vtp=1&amp;bbb=1&amp;hb=1"/>
          <p:cNvSpPr/>
          <p:nvPr/>
        </p:nvSpPr>
        <p:spPr>
          <a:xfrm>
            <a:off x="832104" y="5226804"/>
            <a:ext cx="10533888" cy="7213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［全国新课标Ⅰ·浙江2023年1月］Citizens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classes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permitted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closer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center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circles.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社会地位较高的公民被允许住在离圆中心更近的地方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#153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84b22a52?pid=07d7a9920&amp;color=0,0,0&amp;vtp=1&amp;bt=1&amp;bbb=1"/>
          <p:cNvSpPr/>
          <p:nvPr/>
        </p:nvSpPr>
        <p:spPr>
          <a:xfrm>
            <a:off x="832104" y="1080000"/>
            <a:ext cx="10533888" cy="77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/ˈbeɪsɪs/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.基础；根据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；基点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.basic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</a:t>
            </a:r>
            <a:endParaRPr lang="en-US" altLang="zh-CN" sz="1800" dirty="0"/>
          </a:p>
        </p:txBody>
      </p:sp>
      <p:pic>
        <p:nvPicPr>
          <p:cNvPr id="3" name="P_3_BD#684b22a52?pid=07d7a992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9852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84b22a52?pid=07d7a9920&amp;color=0,0,0&amp;vtp=1&amp;bbb=1"/>
          <p:cNvSpPr/>
          <p:nvPr/>
        </p:nvSpPr>
        <p:spPr>
          <a:xfrm>
            <a:off x="832104" y="2417056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的基础上；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regular/daily/weekly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定期/每天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/每周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We'll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contract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mutual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trust.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我们会在相互信任的基础上签署合同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</a:t>
            </a:r>
            <a:endParaRPr lang="en-US" altLang="zh-CN" sz="1800" dirty="0"/>
          </a:p>
        </p:txBody>
      </p:sp>
      <p:pic>
        <p:nvPicPr>
          <p:cNvPr id="5" name="P_3_BD#684b22a52?pid=07d7a9920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391591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684b22a52?pid=07d7a992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37378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3_BD#684b22a52?pid=07d7a9920&amp;color=0,0,0&amp;vtp=1&amp;bbb=1"/>
          <p:cNvSpPr/>
          <p:nvPr/>
        </p:nvSpPr>
        <p:spPr>
          <a:xfrm>
            <a:off x="832104" y="4169656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.以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为基础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.基础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on/upon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为基础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84b22a52?pid=07d7a9920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84b22a52?pid=07d7a9920&amp;color=0,0,0&amp;mp=1&amp;vtp=1&amp;bbb=1&amp;hb=1"/>
          <p:cNvSpPr/>
          <p:nvPr/>
        </p:nvSpPr>
        <p:spPr>
          <a:xfrm>
            <a:off x="832104" y="1518404"/>
            <a:ext cx="10533888" cy="76860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basis与base都表示“基础”，复数都是bases。base的适用范围比较广，可以用于物理意义上的“基础”“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基地”，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也可以用于抽象意义上的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“基础”；basis常用于抽象意义的“基础”。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</a:t>
            </a:r>
            <a:endParaRPr lang="en-US" altLang="zh-CN" dirty="0"/>
          </a:p>
        </p:txBody>
      </p:sp>
      <p:pic>
        <p:nvPicPr>
          <p:cNvPr id="4" name="P_3_BD#684b22a52?pid=07d7a992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2423660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684b22a52?pid=07d7a9920&amp;color=0,0,0&amp;vtp=1&amp;bbb=1&amp;hb=1"/>
          <p:cNvSpPr/>
          <p:nvPr/>
        </p:nvSpPr>
        <p:spPr>
          <a:xfrm>
            <a:off x="832104" y="2846189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［全国新高考Ⅱ2021］A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exhibition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Halifax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hidden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principles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regular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basis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哈利法克斯的一个新展览利用日常活动来解释我们都定期使用的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隐藏数学原理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#13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84b22a52?pid=07d7a9920&amp;color=0,0,0&amp;mp=1&amp;vtp=1&amp;bt=1&amp;bbb=1"/>
          <p:cNvSpPr/>
          <p:nvPr/>
        </p:nvSpPr>
        <p:spPr>
          <a:xfrm>
            <a:off x="832104" y="1080000"/>
            <a:ext cx="10533888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apologise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/əˈpɒlədʒaɪz/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.道歉；谢罪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#14</a:t>
            </a:r>
            <a:endParaRPr lang="en-US" altLang="zh-CN" sz="1800" dirty="0"/>
          </a:p>
        </p:txBody>
      </p:sp>
      <p:pic>
        <p:nvPicPr>
          <p:cNvPr id="3" name="P_3_BD#684b22a52?pid=07d7a9920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57504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684b22a52?pid=07d7a9920&amp;color=0,0,0&amp;mp=1&amp;vtp=1&amp;bbb=1"/>
          <p:cNvSpPr/>
          <p:nvPr/>
        </p:nvSpPr>
        <p:spPr>
          <a:xfrm>
            <a:off x="832104" y="2006846"/>
            <a:ext cx="10533888" cy="2023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apologise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向某人道歉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pologise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（doing）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因（做）某事（向某人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）道歉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pologise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+从句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道歉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lowered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apologised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breaking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vase.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他低下头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为打碎花瓶向妈妈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#19</a:t>
            </a:r>
            <a:endParaRPr lang="en-US" altLang="zh-CN" sz="1800" dirty="0"/>
          </a:p>
        </p:txBody>
      </p:sp>
      <p:pic>
        <p:nvPicPr>
          <p:cNvPr id="5" name="P_3_BD#684b22a52?pid=07d7a9920&amp;color=0,0,0&amp;mp=1&amp;tib=255,255,255&amp;iip=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43127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84b22a52?pid=07d7a9920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684b22a52?pid=07d7a9920&amp;color=0,0,0&amp;mp=1&amp;vtp=1&amp;bbb=1"/>
          <p:cNvSpPr/>
          <p:nvPr/>
        </p:nvSpPr>
        <p:spPr>
          <a:xfrm>
            <a:off x="832104" y="1518404"/>
            <a:ext cx="10533888" cy="32804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apology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.道歉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make/offer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apology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（doing）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因（做）某事向某人道歉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apology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而应向某人道歉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accept/refuse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apology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接受/拒绝道歉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apology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forgetting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birthday.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我觉得你应该为忘记莉莉的生日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向她道歉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Accepting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apology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kindness,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offering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apology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courage.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接受道歉体现善意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主动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道歉体现勇气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#26</a:t>
            </a:r>
            <a:endParaRPr lang="en-US" altLang="zh-CN" sz="1800" dirty="0"/>
          </a:p>
        </p:txBody>
      </p:sp>
      <p:pic>
        <p:nvPicPr>
          <p:cNvPr id="5" name="P_3_BD#684b22a52?pid=07d7a9920&amp;color=0,0,0&amp;tib=255,255,255&amp;iip=3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35939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684b22a52?pid=07d7a9920&amp;color=0,0,0&amp;tib=255,255,255&amp;iip=4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18235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P_3_BD#684b22a52?pid=07d7a9920&amp;color=0,0,0&amp;vtp=1&amp;bbb=1"/>
          <p:cNvSpPr/>
          <p:nvPr/>
        </p:nvSpPr>
        <p:spPr>
          <a:xfrm>
            <a:off x="832104" y="5323324"/>
            <a:ext cx="10533888" cy="34334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#27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84b22a52?pid=07d7a9920&amp;color=0,0,0&amp;vtp=1&amp;bbb=1&amp;hb=1"/>
          <p:cNvSpPr/>
          <p:nvPr/>
        </p:nvSpPr>
        <p:spPr>
          <a:xfrm>
            <a:off x="829056" y="1551638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［全国甲2021］I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hand,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apologize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damage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indirectly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caused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reconsider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hotel. 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我毕恭毕敬地来找您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是为我间接造成的损失致歉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并恳请您重新考虑对我实施的酒店终身禁令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#28</a:t>
            </a:r>
            <a:endParaRPr lang="en-US" altLang="zh-CN" dirty="0"/>
          </a:p>
        </p:txBody>
      </p:sp>
      <p:pic>
        <p:nvPicPr>
          <p:cNvPr id="9" name="P_3_BD#684b22a52?pid=07d7a992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056" y="1176172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684b22a52?pid=07d7a9920&amp;color=0,0,0&amp;mp=1&amp;vtp=1&amp;bt=1&amp;bbb=1"/>
          <p:cNvSpPr/>
          <p:nvPr/>
        </p:nvSpPr>
        <p:spPr>
          <a:xfrm>
            <a:off x="832104" y="1080000"/>
            <a:ext cx="10533888" cy="77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return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作为回报；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作为回应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同义短语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response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#30</a:t>
            </a:r>
            <a:endParaRPr lang="en-US" altLang="zh-CN" sz="1800" dirty="0"/>
          </a:p>
        </p:txBody>
      </p:sp>
      <p:pic>
        <p:nvPicPr>
          <p:cNvPr id="4" name="P_3_BD#684b22a52?pid=07d7a992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985257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684b22a52?pid=07d7a9920&amp;color=0,0,0&amp;vtp=1&amp;bbb=1"/>
          <p:cNvSpPr/>
          <p:nvPr/>
        </p:nvSpPr>
        <p:spPr>
          <a:xfrm>
            <a:off x="832104" y="2417057"/>
            <a:ext cx="10533888" cy="2023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①表示“作为回报”，其后可接介词“for”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引出所回报的对象。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expecting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anything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return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爱是付出而不期待任何回报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②表示“作为回应”，用于描述对某种行为、言语等的反应。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announced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return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sales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increased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significantly.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公司宣布降价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相应地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销售额大幅上升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#35</a:t>
            </a:r>
            <a:endParaRPr lang="en-US" altLang="zh-CN" sz="1800" dirty="0"/>
          </a:p>
        </p:txBody>
      </p:sp>
      <p:pic>
        <p:nvPicPr>
          <p:cNvPr id="6" name="P_3_BD#684b22a52?pid=07d7a9920&amp;color=0,0,0&amp;tib=255,255,255&amp;iip=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993129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3_BD#684b22a52?pid=07d7a9920&amp;color=0,0,0&amp;tib=255,255,255&amp;iip=6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816089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684b22a52?pid=07d7a9920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9" name="P_3_BD#684b22a52?colgroup=2,7,8,36&amp;pid=07d7a9920&amp;color=0,0,0&amp;mp=1&amp;vtp=1&amp;bbb=1&amp;hb=1"/>
          <p:cNvGraphicFramePr>
            <a:graphicFrameLocks noGrp="1"/>
          </p:cNvGraphicFramePr>
          <p:nvPr/>
        </p:nvGraphicFramePr>
        <p:xfrm>
          <a:off x="832104" y="1518404"/>
          <a:ext cx="10497312" cy="2258442"/>
        </p:xfrm>
        <a:graphic>
          <a:graphicData uri="http://schemas.openxmlformats.org/drawingml/2006/table">
            <a:tbl>
              <a:tblPr/>
              <a:tblGrid>
                <a:gridCol w="823441"/>
                <a:gridCol w="1361440"/>
                <a:gridCol w="1555015"/>
                <a:gridCol w="6757416"/>
              </a:tblGrid>
              <a:tr h="591185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易混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含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87204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return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作为回报/回应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表示利益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/行为交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换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情感回馈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helped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trouble,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hope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something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him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400" b="0" i="0">
                        <a:solidFill>
                          <a:srgbClr val="00A0A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return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我困难时他帮了我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我希望能做点什么回报他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805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turn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依次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轮流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相应地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转而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表示顺序性动作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1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连锁反应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affect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environment,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turn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environment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affects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people. </a:t>
                      </a:r>
                      <a:r>
                        <a:rPr lang="en-US" altLang="zh-CN" sz="14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人影响环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境</a:t>
                      </a:r>
                      <a:r>
                        <a:rPr lang="en-US" altLang="zh-CN" sz="1400" b="0" i="0" spc="-10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转而环境也影响人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3_BD#684b22a52?pid=07d7a992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9966" y="4017256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684b22a52?pid=07d7a9920&amp;color=0,0,0&amp;vtp=1&amp;bbb=1"/>
          <p:cNvSpPr/>
          <p:nvPr/>
        </p:nvSpPr>
        <p:spPr>
          <a:xfrm>
            <a:off x="832104" y="4147304"/>
            <a:ext cx="10533888" cy="160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［天津2022年6月］We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expectation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return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source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happiness.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我们必须先服务他人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不奢求任何回报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才能获得美好的生活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因为他人的幸福正是我们自身幸福的根源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#39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6538</Words>
  <Application>WPS 演示</Application>
  <PresentationFormat>宽屏</PresentationFormat>
  <Paragraphs>222</Paragraphs>
  <Slides>22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7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Times New Roman</vt:lpstr>
      <vt:lpstr>Times New Roman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5</cp:revision>
  <dcterms:created xsi:type="dcterms:W3CDTF">2025-10-24T09:35:00Z</dcterms:created>
  <dcterms:modified xsi:type="dcterms:W3CDTF">2025-10-28T02:30:21Z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BECE68718CFF4F94ACAD627EB89FF7DF_12</vt:lpwstr>
  </property>
  <property fmtid="{D5CDD505-2E9C-101B-9397-08002B2CF9AE}" pid="3" name="KSOProductBuildVer">
    <vt:lpwstr>2052-12.1.0.22529</vt:lpwstr>
  </property>
</Properties>
</file>